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3c5bef21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3c5bef21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3c5bef21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3c5bef21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3c5bef21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3c5bef21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503dc19a7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503dc19a7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3c5bef2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3c5bef2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3c5bef21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3c5bef21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3c5bef21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3c5bef21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Camron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3c5bef21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3c5bef21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503dc19a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503dc19a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503dc19a7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503dc19a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503dc19a7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503dc19a7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3c5bef21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3c5bef21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95000"/>
          </a:blip>
          <a:stretch>
            <a:fillRect/>
          </a:stretch>
        </p:blipFill>
        <p:spPr>
          <a:xfrm>
            <a:off x="0" y="0"/>
            <a:ext cx="9144000" cy="5143500"/>
          </a:xfrm>
          <a:prstGeom prst="rect">
            <a:avLst/>
          </a:prstGeom>
          <a:noFill/>
          <a:ln>
            <a:noFill/>
          </a:ln>
        </p:spPr>
      </p:pic>
      <p:sp>
        <p:nvSpPr>
          <p:cNvPr id="55" name="Google Shape;55;p13"/>
          <p:cNvSpPr/>
          <p:nvPr/>
        </p:nvSpPr>
        <p:spPr>
          <a:xfrm>
            <a:off x="0" y="0"/>
            <a:ext cx="9144000" cy="5143500"/>
          </a:xfrm>
          <a:prstGeom prst="rect">
            <a:avLst/>
          </a:prstGeom>
          <a:solidFill>
            <a:srgbClr val="151515">
              <a:alpha val="25770"/>
            </a:srgbClr>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Times New Roman"/>
                <a:ea typeface="Times New Roman"/>
                <a:cs typeface="Times New Roman"/>
                <a:sym typeface="Times New Roman"/>
              </a:rPr>
              <a:t>The Rec</a:t>
            </a:r>
            <a:endParaRPr sz="6000">
              <a:solidFill>
                <a:srgbClr val="FFFFFF"/>
              </a:solidFill>
              <a:latin typeface="Times New Roman"/>
              <a:ea typeface="Times New Roman"/>
              <a:cs typeface="Times New Roman"/>
              <a:sym typeface="Times New Roman"/>
            </a:endParaRPr>
          </a:p>
        </p:txBody>
      </p:sp>
      <p:sp>
        <p:nvSpPr>
          <p:cNvPr id="57" name="Google Shape;57;p13"/>
          <p:cNvSpPr txBox="1"/>
          <p:nvPr>
            <p:ph idx="1" type="subTitle"/>
          </p:nvPr>
        </p:nvSpPr>
        <p:spPr>
          <a:xfrm>
            <a:off x="311700" y="2834125"/>
            <a:ext cx="8520600" cy="792600"/>
          </a:xfrm>
          <a:prstGeom prst="rect">
            <a:avLst/>
          </a:prstGeom>
          <a:noFill/>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Times New Roman"/>
                <a:ea typeface="Times New Roman"/>
                <a:cs typeface="Times New Roman"/>
                <a:sym typeface="Times New Roman"/>
              </a:rPr>
              <a:t>Kevin Kong</a:t>
            </a:r>
            <a:endParaRPr sz="16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Times New Roman"/>
                <a:ea typeface="Times New Roman"/>
                <a:cs typeface="Times New Roman"/>
                <a:sym typeface="Times New Roman"/>
              </a:rPr>
              <a:t>Tim Newman</a:t>
            </a:r>
            <a:endParaRPr sz="16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Times New Roman"/>
                <a:ea typeface="Times New Roman"/>
                <a:cs typeface="Times New Roman"/>
                <a:sym typeface="Times New Roman"/>
              </a:rPr>
              <a:t>Nick Ryan</a:t>
            </a:r>
            <a:endParaRPr sz="16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Times New Roman"/>
                <a:ea typeface="Times New Roman"/>
                <a:cs typeface="Times New Roman"/>
                <a:sym typeface="Times New Roman"/>
              </a:rPr>
              <a:t>Gabriel Marquez</a:t>
            </a:r>
            <a:endParaRPr sz="16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Times New Roman"/>
                <a:ea typeface="Times New Roman"/>
                <a:cs typeface="Times New Roman"/>
                <a:sym typeface="Times New Roman"/>
              </a:rPr>
              <a:t>Camron Dennler</a:t>
            </a:r>
            <a:endParaRPr sz="16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Times New Roman"/>
                <a:ea typeface="Times New Roman"/>
                <a:cs typeface="Times New Roman"/>
                <a:sym typeface="Times New Roman"/>
              </a:rPr>
              <a:t>Michael Maramba </a:t>
            </a:r>
            <a:endParaRPr sz="16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Times New Roman"/>
                <a:ea typeface="Times New Roman"/>
                <a:cs typeface="Times New Roman"/>
                <a:sym typeface="Times New Roman"/>
              </a:rPr>
              <a:t>CSC 308 - 01/02</a:t>
            </a:r>
            <a:endParaRPr sz="1600">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22"/>
          <p:cNvSpPr/>
          <p:nvPr/>
        </p:nvSpPr>
        <p:spPr>
          <a:xfrm>
            <a:off x="0" y="0"/>
            <a:ext cx="9144000" cy="5143500"/>
          </a:xfrm>
          <a:prstGeom prst="rect">
            <a:avLst/>
          </a:prstGeom>
          <a:solidFill>
            <a:srgbClr val="151515">
              <a:alpha val="25770"/>
            </a:srgbClr>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Risk-Driven Specifications + Break down to 4 steps</a:t>
            </a:r>
            <a:endParaRPr>
              <a:solidFill>
                <a:srgbClr val="FFFFFF"/>
              </a:solidFill>
            </a:endParaRPr>
          </a:p>
        </p:txBody>
      </p:sp>
      <p:sp>
        <p:nvSpPr>
          <p:cNvPr id="124" name="Google Shape;12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400">
                <a:solidFill>
                  <a:srgbClr val="FFFFFF"/>
                </a:solidFill>
              </a:rPr>
              <a:t>The system shall salt passwords being passed between parts of the system to ensure their plaintext value can’t be viewed at any point.</a:t>
            </a:r>
            <a:endParaRPr sz="1400">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Risk Identification: Hackers get information and access to accounts they should not be able to.</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Risk Analysis: Our passwords must be stored safely in our database</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Risk Decomposition: Our passwords are stored as plaintext (at first).</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Risk Reduction: Salt those passwords!</a:t>
            </a:r>
            <a:endParaRPr>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Admins shall authenticate postings so criminals/predators cannot create events with the intention of harassing or harming people.</a:t>
            </a:r>
            <a:endParaRPr sz="1400">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Risk Identification: Predatory or criminal consumers can create events with the intention of harassing or harming the people that attend.</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Risk Analysis: Events created with malicious intent must be filtered.</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Risk Decomposition: The postings have no form of verification for authenticity.</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Risk Reduction: Have admins authenticate postings to verify legitimate events.</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0" y="0"/>
            <a:ext cx="9143981" cy="51434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4"/>
          <p:cNvPicPr preferRelativeResize="0"/>
          <p:nvPr/>
        </p:nvPicPr>
        <p:blipFill>
          <a:blip r:embed="rId3">
            <a:alphaModFix amt="87000"/>
          </a:blip>
          <a:stretch>
            <a:fillRect/>
          </a:stretch>
        </p:blipFill>
        <p:spPr>
          <a:xfrm>
            <a:off x="0" y="0"/>
            <a:ext cx="9144000" cy="5143500"/>
          </a:xfrm>
          <a:prstGeom prst="rect">
            <a:avLst/>
          </a:prstGeom>
          <a:noFill/>
          <a:ln>
            <a:noFill/>
          </a:ln>
        </p:spPr>
      </p:pic>
      <p:sp>
        <p:nvSpPr>
          <p:cNvPr id="135" name="Google Shape;135;p24"/>
          <p:cNvSpPr/>
          <p:nvPr/>
        </p:nvSpPr>
        <p:spPr>
          <a:xfrm>
            <a:off x="0" y="0"/>
            <a:ext cx="9144000" cy="5143500"/>
          </a:xfrm>
          <a:prstGeom prst="rect">
            <a:avLst/>
          </a:prstGeom>
          <a:solidFill>
            <a:srgbClr val="151515">
              <a:alpha val="25770"/>
            </a:srgbClr>
          </a:solidFill>
          <a:ln cap="flat" cmpd="sng" w="9525">
            <a:solidFill>
              <a:srgbClr val="9E9E9E"/>
            </a:solidFill>
            <a:prstDash val="solid"/>
            <a:round/>
            <a:headEnd len="sm" w="sm" type="none"/>
            <a:tailEnd len="sm" w="sm" type="none"/>
          </a:ln>
          <a:effectLst>
            <a:outerShdw blurRad="57150" rotWithShape="0" algn="bl" dir="408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Who did what? What worked well?</a:t>
            </a:r>
            <a:endParaRPr>
              <a:solidFill>
                <a:srgbClr val="FFFFFF"/>
              </a:solidFill>
            </a:endParaRPr>
          </a:p>
        </p:txBody>
      </p:sp>
      <p:sp>
        <p:nvSpPr>
          <p:cNvPr id="137" name="Google Shape;13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rPr lang="en">
                <a:solidFill>
                  <a:srgbClr val="FFFFFF"/>
                </a:solidFill>
              </a:rPr>
              <a:t>Our group has been meeting regularly </a:t>
            </a:r>
            <a:r>
              <a:rPr lang="en">
                <a:solidFill>
                  <a:srgbClr val="FFFFFF"/>
                </a:solidFill>
              </a:rPr>
              <a:t>during</a:t>
            </a:r>
            <a:r>
              <a:rPr lang="en">
                <a:solidFill>
                  <a:srgbClr val="FFFFFF"/>
                </a:solidFill>
              </a:rPr>
              <a:t> lab hours to work on this </a:t>
            </a:r>
            <a:r>
              <a:rPr lang="en">
                <a:solidFill>
                  <a:srgbClr val="FFFFFF"/>
                </a:solidFill>
              </a:rPr>
              <a:t>project. During these lab hours, our group has worked to develop User requirements, as well as other aspects for our web application we wish to design. Everyone in the group has played an active role in developing user requirements, use cases, etc. and the results of each lab are posted to a shared folder on Google Drive. So far, this approach has proved to be an effective one.    </a:t>
            </a:r>
            <a:r>
              <a:rPr lang="en">
                <a:solidFill>
                  <a:srgbClr val="FFFFFF"/>
                </a:solidFill>
              </a:rPr>
              <a:t> </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mt="78000"/>
          </a:blip>
          <a:stretch>
            <a:fillRect/>
          </a:stretch>
        </p:blipFill>
        <p:spPr>
          <a:xfrm>
            <a:off x="0" y="0"/>
            <a:ext cx="9144000" cy="5143500"/>
          </a:xfrm>
          <a:prstGeom prst="rect">
            <a:avLst/>
          </a:prstGeom>
          <a:noFill/>
          <a:ln>
            <a:noFill/>
          </a:ln>
        </p:spPr>
      </p:pic>
      <p:sp>
        <p:nvSpPr>
          <p:cNvPr id="63" name="Google Shape;63;p14"/>
          <p:cNvSpPr/>
          <p:nvPr/>
        </p:nvSpPr>
        <p:spPr>
          <a:xfrm>
            <a:off x="0" y="0"/>
            <a:ext cx="9144000" cy="5143500"/>
          </a:xfrm>
          <a:prstGeom prst="rect">
            <a:avLst/>
          </a:prstGeom>
          <a:solidFill>
            <a:srgbClr val="000000">
              <a:alpha val="39230"/>
            </a:srgbClr>
          </a:solidFill>
          <a:ln cap="flat" cmpd="sng" w="9525">
            <a:solidFill>
              <a:srgbClr val="9E9E9E"/>
            </a:solidFill>
            <a:prstDash val="solid"/>
            <a:round/>
            <a:headEnd len="sm" w="sm" type="none"/>
            <a:tailEnd len="sm" w="sm" type="none"/>
          </a:ln>
          <a:effectLst>
            <a:outerShdw blurRad="57150" rotWithShape="0" algn="bl" dir="5400000" dist="19050">
              <a:srgbClr val="000000">
                <a:alpha val="9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Description</a:t>
            </a:r>
            <a:endParaRPr>
              <a:solidFill>
                <a:srgbClr val="FFFFFF"/>
              </a:solidFill>
            </a:endParaRPr>
          </a:p>
        </p:txBody>
      </p:sp>
      <p:sp>
        <p:nvSpPr>
          <p:cNvPr id="65" name="Google Shape;65;p14"/>
          <p:cNvSpPr txBox="1"/>
          <p:nvPr>
            <p:ph idx="1" type="body"/>
          </p:nvPr>
        </p:nvSpPr>
        <p:spPr>
          <a:xfrm>
            <a:off x="311700" y="1152475"/>
            <a:ext cx="8520600" cy="39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For this project, our lab group has decided to design a web </a:t>
            </a:r>
            <a:r>
              <a:rPr lang="en">
                <a:solidFill>
                  <a:srgbClr val="FFFFFF"/>
                </a:solidFill>
              </a:rPr>
              <a:t>application</a:t>
            </a:r>
            <a:r>
              <a:rPr lang="en">
                <a:solidFill>
                  <a:srgbClr val="FFFFFF"/>
                </a:solidFill>
              </a:rPr>
              <a:t> that would </a:t>
            </a:r>
            <a:r>
              <a:rPr lang="en">
                <a:solidFill>
                  <a:srgbClr val="FFFFFF"/>
                </a:solidFill>
              </a:rPr>
              <a:t>recommend</a:t>
            </a:r>
            <a:r>
              <a:rPr lang="en">
                <a:solidFill>
                  <a:srgbClr val="FFFFFF"/>
                </a:solidFill>
              </a:rPr>
              <a:t> </a:t>
            </a:r>
            <a:r>
              <a:rPr lang="en">
                <a:solidFill>
                  <a:srgbClr val="FFFFFF"/>
                </a:solidFill>
              </a:rPr>
              <a:t>different</a:t>
            </a:r>
            <a:r>
              <a:rPr lang="en">
                <a:solidFill>
                  <a:srgbClr val="FFFFFF"/>
                </a:solidFill>
              </a:rPr>
              <a:t> activities to do around the central coast.</a:t>
            </a:r>
            <a:endParaRPr>
              <a:solidFill>
                <a:srgbClr val="FFFFFF"/>
              </a:solidFill>
            </a:endParaRPr>
          </a:p>
          <a:p>
            <a:pPr indent="0" lvl="0" marL="0" rtl="0" algn="l">
              <a:spcBef>
                <a:spcPts val="1600"/>
              </a:spcBef>
              <a:spcAft>
                <a:spcPts val="0"/>
              </a:spcAft>
              <a:buNone/>
            </a:pPr>
            <a:r>
              <a:rPr lang="en">
                <a:solidFill>
                  <a:srgbClr val="FFFFFF"/>
                </a:solidFill>
              </a:rPr>
              <a:t>High level Functions of the </a:t>
            </a:r>
            <a:r>
              <a:rPr lang="en">
                <a:solidFill>
                  <a:srgbClr val="FFFFFF"/>
                </a:solidFill>
              </a:rPr>
              <a:t>system</a:t>
            </a:r>
            <a:r>
              <a:rPr lang="en">
                <a:solidFill>
                  <a:srgbClr val="FFFFFF"/>
                </a:solidFill>
              </a:rPr>
              <a:t> would Include:</a:t>
            </a:r>
            <a:endParaRPr>
              <a:solidFill>
                <a:srgbClr val="FFFFFF"/>
              </a:solidFill>
            </a:endParaRPr>
          </a:p>
          <a:p>
            <a:pPr indent="-342900" lvl="0" marL="457200" rtl="0" algn="l">
              <a:spcBef>
                <a:spcPts val="1600"/>
              </a:spcBef>
              <a:spcAft>
                <a:spcPts val="0"/>
              </a:spcAft>
              <a:buClr>
                <a:srgbClr val="FFFFFF"/>
              </a:buClr>
              <a:buSzPts val="1800"/>
              <a:buChar char="●"/>
            </a:pPr>
            <a:r>
              <a:rPr lang="en">
                <a:solidFill>
                  <a:srgbClr val="FFFFFF"/>
                </a:solidFill>
              </a:rPr>
              <a:t>An event log to display current events </a:t>
            </a:r>
            <a:r>
              <a:rPr lang="en">
                <a:solidFill>
                  <a:srgbClr val="FFFFFF"/>
                </a:solidFill>
              </a:rPr>
              <a:t>happening</a:t>
            </a:r>
            <a:r>
              <a:rPr lang="en">
                <a:solidFill>
                  <a:srgbClr val="FFFFFF"/>
                </a:solidFill>
              </a:rPr>
              <a:t> in the area</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 s</a:t>
            </a:r>
            <a:r>
              <a:rPr lang="en">
                <a:solidFill>
                  <a:srgbClr val="FFFFFF"/>
                </a:solidFill>
              </a:rPr>
              <a:t>cheduler so users can fit events into their schedules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Google map integration</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User recommendations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System recommendations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Event submission panel</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Event regi</a:t>
            </a:r>
            <a:r>
              <a:rPr lang="en">
                <a:solidFill>
                  <a:srgbClr val="FFFFFF"/>
                </a:solidFill>
              </a:rPr>
              <a:t>stration</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mt="69000"/>
          </a:blip>
          <a:stretch>
            <a:fillRect/>
          </a:stretch>
        </p:blipFill>
        <p:spPr>
          <a:xfrm>
            <a:off x="0" y="0"/>
            <a:ext cx="9144000" cy="5143501"/>
          </a:xfrm>
          <a:prstGeom prst="rect">
            <a:avLst/>
          </a:prstGeom>
          <a:noFill/>
          <a:ln>
            <a:noFill/>
          </a:ln>
        </p:spPr>
      </p:pic>
      <p:sp>
        <p:nvSpPr>
          <p:cNvPr id="71" name="Google Shape;71;p15"/>
          <p:cNvSpPr/>
          <p:nvPr/>
        </p:nvSpPr>
        <p:spPr>
          <a:xfrm>
            <a:off x="0" y="0"/>
            <a:ext cx="9144000" cy="5143500"/>
          </a:xfrm>
          <a:prstGeom prst="rect">
            <a:avLst/>
          </a:prstGeom>
          <a:solidFill>
            <a:srgbClr val="000000">
              <a:alpha val="33080"/>
            </a:srgbClr>
          </a:solidFill>
          <a:ln cap="flat" cmpd="sng" w="9525">
            <a:solidFill>
              <a:srgbClr val="9E9E9E"/>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Glossary</a:t>
            </a:r>
            <a:endParaRPr>
              <a:solidFill>
                <a:srgbClr val="FFFFFF"/>
              </a:solidFill>
            </a:endParaRPr>
          </a:p>
        </p:txBody>
      </p:sp>
      <p:sp>
        <p:nvSpPr>
          <p:cNvPr id="73" name="Google Shape;73;p15"/>
          <p:cNvSpPr txBox="1"/>
          <p:nvPr>
            <p:ph idx="1" type="body"/>
          </p:nvPr>
        </p:nvSpPr>
        <p:spPr>
          <a:xfrm>
            <a:off x="311700" y="1152475"/>
            <a:ext cx="8520600" cy="383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b="1" lang="en">
                <a:solidFill>
                  <a:srgbClr val="FFFFFF"/>
                </a:solidFill>
              </a:rPr>
              <a:t>Consumers:</a:t>
            </a:r>
            <a:r>
              <a:rPr lang="en">
                <a:solidFill>
                  <a:srgbClr val="FFFFFF"/>
                </a:solidFill>
              </a:rPr>
              <a:t> users of the application seeking to find and attend activities</a:t>
            </a:r>
            <a:endParaRPr>
              <a:solidFill>
                <a:srgbClr val="FFFFFF"/>
              </a:solidFill>
            </a:endParaRPr>
          </a:p>
          <a:p>
            <a:pPr indent="-342900" lvl="0" marL="457200" rtl="0" algn="l">
              <a:spcBef>
                <a:spcPts val="0"/>
              </a:spcBef>
              <a:spcAft>
                <a:spcPts val="0"/>
              </a:spcAft>
              <a:buClr>
                <a:srgbClr val="FFFFFF"/>
              </a:buClr>
              <a:buSzPts val="1800"/>
              <a:buChar char="●"/>
            </a:pPr>
            <a:r>
              <a:rPr b="1" lang="en">
                <a:solidFill>
                  <a:srgbClr val="FFFFFF"/>
                </a:solidFill>
              </a:rPr>
              <a:t>Organizers: </a:t>
            </a:r>
            <a:r>
              <a:rPr lang="en">
                <a:solidFill>
                  <a:srgbClr val="FFFFFF"/>
                </a:solidFill>
              </a:rPr>
              <a:t>system-authorized users of the application capable of organizing and posting events</a:t>
            </a:r>
            <a:endParaRPr>
              <a:solidFill>
                <a:srgbClr val="FFFFFF"/>
              </a:solidFill>
            </a:endParaRPr>
          </a:p>
          <a:p>
            <a:pPr indent="-342900" lvl="0" marL="457200" rtl="0" algn="l">
              <a:spcBef>
                <a:spcPts val="0"/>
              </a:spcBef>
              <a:spcAft>
                <a:spcPts val="0"/>
              </a:spcAft>
              <a:buClr>
                <a:srgbClr val="FFFFFF"/>
              </a:buClr>
              <a:buSzPts val="1800"/>
              <a:buChar char="●"/>
            </a:pPr>
            <a:r>
              <a:rPr b="1" lang="en">
                <a:solidFill>
                  <a:srgbClr val="FFFFFF"/>
                </a:solidFill>
              </a:rPr>
              <a:t>Activities:</a:t>
            </a:r>
            <a:r>
              <a:rPr lang="en">
                <a:solidFill>
                  <a:srgbClr val="FFFFFF"/>
                </a:solidFill>
              </a:rPr>
              <a:t> events that are being recommended for users by the system </a:t>
            </a:r>
            <a:endParaRPr>
              <a:solidFill>
                <a:srgbClr val="FFFFFF"/>
              </a:solidFill>
            </a:endParaRPr>
          </a:p>
          <a:p>
            <a:pPr indent="-342900" lvl="1" marL="914400" rtl="0" algn="l">
              <a:spcBef>
                <a:spcPts val="0"/>
              </a:spcBef>
              <a:spcAft>
                <a:spcPts val="0"/>
              </a:spcAft>
              <a:buClr>
                <a:srgbClr val="FFFFFF"/>
              </a:buClr>
              <a:buSzPts val="1800"/>
              <a:buChar char="○"/>
            </a:pPr>
            <a:r>
              <a:rPr lang="en" sz="1800">
                <a:solidFill>
                  <a:srgbClr val="FFFFFF"/>
                </a:solidFill>
              </a:rPr>
              <a:t>i.e. food, hike, concert, event, etc.</a:t>
            </a:r>
            <a:endParaRPr sz="1800">
              <a:solidFill>
                <a:srgbClr val="FFFFFF"/>
              </a:solidFill>
            </a:endParaRPr>
          </a:p>
          <a:p>
            <a:pPr indent="-342900" lvl="0" marL="457200" rtl="0" algn="l">
              <a:spcBef>
                <a:spcPts val="0"/>
              </a:spcBef>
              <a:spcAft>
                <a:spcPts val="0"/>
              </a:spcAft>
              <a:buClr>
                <a:srgbClr val="FFFFFF"/>
              </a:buClr>
              <a:buSzPts val="1800"/>
              <a:buChar char="●"/>
            </a:pPr>
            <a:r>
              <a:rPr b="1" lang="en">
                <a:solidFill>
                  <a:srgbClr val="FFFFFF"/>
                </a:solidFill>
              </a:rPr>
              <a:t>Event log: </a:t>
            </a:r>
            <a:r>
              <a:rPr lang="en">
                <a:solidFill>
                  <a:srgbClr val="FFFFFF"/>
                </a:solidFill>
              </a:rPr>
              <a:t>System </a:t>
            </a:r>
            <a:r>
              <a:rPr lang="en">
                <a:solidFill>
                  <a:srgbClr val="FFFFFF"/>
                </a:solidFill>
              </a:rPr>
              <a:t>component</a:t>
            </a:r>
            <a:r>
              <a:rPr lang="en">
                <a:solidFill>
                  <a:srgbClr val="FFFFFF"/>
                </a:solidFill>
              </a:rPr>
              <a:t> that displays current and upcoming events</a:t>
            </a:r>
            <a:endParaRPr>
              <a:solidFill>
                <a:srgbClr val="FFFFFF"/>
              </a:solidFill>
            </a:endParaRPr>
          </a:p>
          <a:p>
            <a:pPr indent="-342900" lvl="0" marL="457200" rtl="0" algn="l">
              <a:spcBef>
                <a:spcPts val="0"/>
              </a:spcBef>
              <a:spcAft>
                <a:spcPts val="0"/>
              </a:spcAft>
              <a:buClr>
                <a:srgbClr val="FFFFFF"/>
              </a:buClr>
              <a:buSzPts val="1800"/>
              <a:buChar char="●"/>
            </a:pPr>
            <a:r>
              <a:rPr b="1" lang="en">
                <a:solidFill>
                  <a:srgbClr val="FFFFFF"/>
                </a:solidFill>
              </a:rPr>
              <a:t>Scheduler:</a:t>
            </a:r>
            <a:r>
              <a:rPr b="1" lang="en">
                <a:solidFill>
                  <a:srgbClr val="FFFFFF"/>
                </a:solidFill>
              </a:rPr>
              <a:t> </a:t>
            </a:r>
            <a:r>
              <a:rPr lang="en">
                <a:solidFill>
                  <a:srgbClr val="FFFFFF"/>
                </a:solidFill>
              </a:rPr>
              <a:t>System </a:t>
            </a:r>
            <a:r>
              <a:rPr lang="en">
                <a:solidFill>
                  <a:srgbClr val="FFFFFF"/>
                </a:solidFill>
              </a:rPr>
              <a:t>component</a:t>
            </a:r>
            <a:r>
              <a:rPr lang="en">
                <a:solidFill>
                  <a:srgbClr val="FFFFFF"/>
                </a:solidFill>
              </a:rPr>
              <a:t> that manages users </a:t>
            </a:r>
            <a:r>
              <a:rPr lang="en">
                <a:solidFill>
                  <a:srgbClr val="FFFFFF"/>
                </a:solidFill>
              </a:rPr>
              <a:t>inputted</a:t>
            </a:r>
            <a:r>
              <a:rPr lang="en">
                <a:solidFill>
                  <a:srgbClr val="FFFFFF"/>
                </a:solidFill>
              </a:rPr>
              <a:t> dates so that the system can </a:t>
            </a:r>
            <a:r>
              <a:rPr lang="en">
                <a:solidFill>
                  <a:srgbClr val="FFFFFF"/>
                </a:solidFill>
              </a:rPr>
              <a:t>recommend events that do not conflict with the user's schedule</a:t>
            </a:r>
            <a:endParaRPr>
              <a:solidFill>
                <a:srgbClr val="FFFFFF"/>
              </a:solidFill>
            </a:endParaRPr>
          </a:p>
          <a:p>
            <a:pPr indent="-342900" lvl="0" marL="457200" rtl="0" algn="l">
              <a:spcBef>
                <a:spcPts val="0"/>
              </a:spcBef>
              <a:spcAft>
                <a:spcPts val="0"/>
              </a:spcAft>
              <a:buClr>
                <a:srgbClr val="FFFFFF"/>
              </a:buClr>
              <a:buSzPts val="1800"/>
              <a:buChar char="●"/>
            </a:pPr>
            <a:r>
              <a:rPr b="1" lang="en">
                <a:solidFill>
                  <a:srgbClr val="FFFFFF"/>
                </a:solidFill>
              </a:rPr>
              <a:t>Watching events: </a:t>
            </a:r>
            <a:r>
              <a:rPr lang="en">
                <a:solidFill>
                  <a:srgbClr val="FFFFFF"/>
                </a:solidFill>
              </a:rPr>
              <a:t>Consumers have set up notifications for updates to specific events</a:t>
            </a:r>
            <a:endParaRPr>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160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6"/>
          <p:cNvSpPr/>
          <p:nvPr/>
        </p:nvSpPr>
        <p:spPr>
          <a:xfrm>
            <a:off x="0" y="0"/>
            <a:ext cx="9144000" cy="5143500"/>
          </a:xfrm>
          <a:prstGeom prst="rect">
            <a:avLst/>
          </a:prstGeom>
          <a:solidFill>
            <a:srgbClr val="000000">
              <a:alpha val="56150"/>
            </a:srgbClr>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User Requirements, Functional/Non-Functional</a:t>
            </a:r>
            <a:endParaRPr>
              <a:solidFill>
                <a:schemeClr val="lt1"/>
              </a:solidFill>
            </a:endParaRPr>
          </a:p>
        </p:txBody>
      </p:sp>
      <p:sp>
        <p:nvSpPr>
          <p:cNvPr id="80" name="Google Shape;80;p16"/>
          <p:cNvSpPr txBox="1"/>
          <p:nvPr>
            <p:ph idx="1" type="body"/>
          </p:nvPr>
        </p:nvSpPr>
        <p:spPr>
          <a:xfrm>
            <a:off x="311700" y="1152475"/>
            <a:ext cx="4260300" cy="3554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Char char="●"/>
            </a:pPr>
            <a:r>
              <a:rPr b="1" lang="en" sz="1100">
                <a:solidFill>
                  <a:schemeClr val="lt1"/>
                </a:solidFill>
              </a:rPr>
              <a:t>Consumers should be able to view a map of local and upcoming activities that do not conflict with events in their schedule.</a:t>
            </a:r>
            <a:endParaRPr b="1"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Functional: The system shall require users to log in via Google.</a:t>
            </a:r>
            <a:endParaRPr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Functional: The system should access the user’s Google Calendar in order to find free time ranges in their schedule for activities.</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298450" lvl="0" marL="457200" rtl="0" algn="l">
              <a:spcBef>
                <a:spcPts val="0"/>
              </a:spcBef>
              <a:spcAft>
                <a:spcPts val="0"/>
              </a:spcAft>
              <a:buClr>
                <a:schemeClr val="lt1"/>
              </a:buClr>
              <a:buSzPts val="1100"/>
              <a:buChar char="●"/>
            </a:pPr>
            <a:r>
              <a:rPr b="1" lang="en" sz="1100">
                <a:solidFill>
                  <a:schemeClr val="lt1"/>
                </a:solidFill>
              </a:rPr>
              <a:t>Consumers shall be able to access upcoming and attended activities.</a:t>
            </a:r>
            <a:endParaRPr b="1"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Functional: The system shall collect activities such as hikes, concerts, places to eat, and other events from the Google API and store them in the database.</a:t>
            </a:r>
            <a:endParaRPr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Non-functional: The system should fetch recommendations from the database within 5 seconds.</a:t>
            </a:r>
            <a:endParaRPr sz="1100">
              <a:solidFill>
                <a:schemeClr val="lt1"/>
              </a:solidFill>
            </a:endParaRPr>
          </a:p>
        </p:txBody>
      </p:sp>
      <p:sp>
        <p:nvSpPr>
          <p:cNvPr id="81" name="Google Shape;81;p16"/>
          <p:cNvSpPr txBox="1"/>
          <p:nvPr>
            <p:ph idx="1" type="body"/>
          </p:nvPr>
        </p:nvSpPr>
        <p:spPr>
          <a:xfrm>
            <a:off x="4475925" y="1152475"/>
            <a:ext cx="42603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Char char="●"/>
            </a:pPr>
            <a:r>
              <a:rPr b="1" lang="en" sz="1100">
                <a:solidFill>
                  <a:schemeClr val="lt1"/>
                </a:solidFill>
              </a:rPr>
              <a:t>Organizers shall be able to contribute new activities to the database.</a:t>
            </a:r>
            <a:endParaRPr b="1"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Functional: The system shall allow only authorized users to add activities to the database.</a:t>
            </a:r>
            <a:endParaRPr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Functional: The system shall validate local organizers to authorize them to add upcoming activities to the database.</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298450" lvl="0" marL="457200" rtl="0" algn="l">
              <a:spcBef>
                <a:spcPts val="0"/>
              </a:spcBef>
              <a:spcAft>
                <a:spcPts val="0"/>
              </a:spcAft>
              <a:buClr>
                <a:schemeClr val="lt1"/>
              </a:buClr>
              <a:buSzPts val="1100"/>
              <a:buChar char="●"/>
            </a:pPr>
            <a:r>
              <a:rPr b="1" lang="en" sz="1100">
                <a:solidFill>
                  <a:schemeClr val="lt1"/>
                </a:solidFill>
              </a:rPr>
              <a:t>New organizers shall be able to submit a request for authentication to post events.</a:t>
            </a:r>
            <a:endParaRPr b="1"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Non-functional: The system should respond to an authentication request within one week of submission.</a:t>
            </a:r>
            <a:endParaRPr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Functional: The system shall be able to revoke the authorization of an organizer if necessary.</a:t>
            </a:r>
            <a:endParaRPr sz="11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0" y="0"/>
            <a:ext cx="9143999" cy="5143500"/>
          </a:xfrm>
          <a:prstGeom prst="rect">
            <a:avLst/>
          </a:prstGeom>
          <a:noFill/>
          <a:ln>
            <a:noFill/>
          </a:ln>
        </p:spPr>
      </p:pic>
      <p:sp>
        <p:nvSpPr>
          <p:cNvPr id="87" name="Google Shape;87;p17"/>
          <p:cNvSpPr/>
          <p:nvPr/>
        </p:nvSpPr>
        <p:spPr>
          <a:xfrm>
            <a:off x="0" y="0"/>
            <a:ext cx="9144000" cy="5143500"/>
          </a:xfrm>
          <a:prstGeom prst="rect">
            <a:avLst/>
          </a:prstGeom>
          <a:solidFill>
            <a:srgbClr val="000000">
              <a:alpha val="43080"/>
            </a:srgbClr>
          </a:solidFill>
          <a:ln cap="flat" cmpd="sng" w="9525">
            <a:solidFill>
              <a:srgbClr val="9E9E9E"/>
            </a:solidFill>
            <a:prstDash val="solid"/>
            <a:round/>
            <a:headEnd len="sm" w="sm" type="none"/>
            <a:tailEnd len="sm" w="sm" type="none"/>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ph type="title"/>
          </p:nvPr>
        </p:nvSpPr>
        <p:spPr>
          <a:xfrm>
            <a:off x="199400" y="445025"/>
            <a:ext cx="883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Product Backlog - User Stories &amp; </a:t>
            </a:r>
            <a:r>
              <a:rPr lang="en">
                <a:solidFill>
                  <a:srgbClr val="FFFFFF"/>
                </a:solidFill>
              </a:rPr>
              <a:t>Acceptance</a:t>
            </a:r>
            <a:r>
              <a:rPr lang="en">
                <a:solidFill>
                  <a:srgbClr val="FFFFFF"/>
                </a:solidFill>
              </a:rPr>
              <a:t> Criteria</a:t>
            </a:r>
            <a:endParaRPr>
              <a:solidFill>
                <a:srgbClr val="FFFFFF"/>
              </a:solidFill>
            </a:endParaRPr>
          </a:p>
        </p:txBody>
      </p:sp>
      <p:sp>
        <p:nvSpPr>
          <p:cNvPr id="89" name="Google Shape;89;p17"/>
          <p:cNvSpPr txBox="1"/>
          <p:nvPr>
            <p:ph idx="1" type="body"/>
          </p:nvPr>
        </p:nvSpPr>
        <p:spPr>
          <a:xfrm>
            <a:off x="311700" y="1152475"/>
            <a:ext cx="4260300" cy="3583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b="1" lang="en" sz="1200">
                <a:solidFill>
                  <a:srgbClr val="FFFFFF"/>
                </a:solidFill>
              </a:rPr>
              <a:t>As a consumer, I can choose to watch events, so that I can be automatically contacted of changes to those events</a:t>
            </a:r>
            <a:endParaRPr b="1" sz="1200">
              <a:solidFill>
                <a:srgbClr val="FFFFFF"/>
              </a:solidFill>
            </a:endParaRPr>
          </a:p>
          <a:p>
            <a:pPr indent="-304800" lvl="1" marL="914400" rtl="0" algn="l">
              <a:spcBef>
                <a:spcPts val="0"/>
              </a:spcBef>
              <a:spcAft>
                <a:spcPts val="0"/>
              </a:spcAft>
              <a:buClr>
                <a:srgbClr val="FFFFFF"/>
              </a:buClr>
              <a:buSzPts val="1200"/>
              <a:buChar char="○"/>
            </a:pPr>
            <a:r>
              <a:rPr lang="en" sz="1200">
                <a:solidFill>
                  <a:srgbClr val="FFFFFF"/>
                </a:solidFill>
              </a:rPr>
              <a:t>I can ‘watch’ events</a:t>
            </a:r>
            <a:endParaRPr sz="1200">
              <a:solidFill>
                <a:srgbClr val="FFFFFF"/>
              </a:solidFill>
            </a:endParaRPr>
          </a:p>
          <a:p>
            <a:pPr indent="-304800" lvl="1" marL="914400" rtl="0" algn="l">
              <a:spcBef>
                <a:spcPts val="0"/>
              </a:spcBef>
              <a:spcAft>
                <a:spcPts val="0"/>
              </a:spcAft>
              <a:buClr>
                <a:srgbClr val="FFFFFF"/>
              </a:buClr>
              <a:buSzPts val="1200"/>
              <a:buChar char="○"/>
            </a:pPr>
            <a:r>
              <a:rPr lang="en" sz="1200">
                <a:solidFill>
                  <a:srgbClr val="FFFFFF"/>
                </a:solidFill>
              </a:rPr>
              <a:t>I can receive emails of changes to events I’m watching</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304800" lvl="0" marL="457200" rtl="0" algn="l">
              <a:spcBef>
                <a:spcPts val="0"/>
              </a:spcBef>
              <a:spcAft>
                <a:spcPts val="0"/>
              </a:spcAft>
              <a:buClr>
                <a:srgbClr val="FFFFFF"/>
              </a:buClr>
              <a:buSzPts val="1200"/>
              <a:buChar char="●"/>
            </a:pPr>
            <a:r>
              <a:rPr b="1" lang="en" sz="1200">
                <a:solidFill>
                  <a:srgbClr val="FFFFFF"/>
                </a:solidFill>
              </a:rPr>
              <a:t>As an Organizer, I can edit my existing events, so that I may provide new information</a:t>
            </a:r>
            <a:endParaRPr b="1" sz="1200">
              <a:solidFill>
                <a:srgbClr val="FFFFFF"/>
              </a:solidFill>
            </a:endParaRPr>
          </a:p>
          <a:p>
            <a:pPr indent="-304800" lvl="1" marL="914400" rtl="0" algn="l">
              <a:spcBef>
                <a:spcPts val="0"/>
              </a:spcBef>
              <a:spcAft>
                <a:spcPts val="0"/>
              </a:spcAft>
              <a:buClr>
                <a:srgbClr val="FFFFFF"/>
              </a:buClr>
              <a:buSzPts val="1200"/>
              <a:buChar char="○"/>
            </a:pPr>
            <a:r>
              <a:rPr lang="en" sz="1200">
                <a:solidFill>
                  <a:srgbClr val="FFFFFF"/>
                </a:solidFill>
              </a:rPr>
              <a:t>I can edit my event after it has been created.</a:t>
            </a:r>
            <a:endParaRPr sz="1200">
              <a:solidFill>
                <a:srgbClr val="FFFFFF"/>
              </a:solidFill>
            </a:endParaRPr>
          </a:p>
          <a:p>
            <a:pPr indent="-304800" lvl="1" marL="914400" rtl="0" algn="l">
              <a:spcBef>
                <a:spcPts val="0"/>
              </a:spcBef>
              <a:spcAft>
                <a:spcPts val="0"/>
              </a:spcAft>
              <a:buClr>
                <a:srgbClr val="FFFFFF"/>
              </a:buClr>
              <a:buSzPts val="1200"/>
              <a:buChar char="○"/>
            </a:pPr>
            <a:r>
              <a:rPr lang="en" sz="1200">
                <a:solidFill>
                  <a:srgbClr val="FFFFFF"/>
                </a:solidFill>
              </a:rPr>
              <a:t>I can automatically inform users watching my event of changes to the event information</a:t>
            </a:r>
            <a:endParaRPr sz="1200">
              <a:solidFill>
                <a:srgbClr val="FFFFFF"/>
              </a:solidFill>
            </a:endParaRPr>
          </a:p>
          <a:p>
            <a:pPr indent="0" lvl="0" marL="0" rtl="0" algn="l">
              <a:spcBef>
                <a:spcPts val="0"/>
              </a:spcBef>
              <a:spcAft>
                <a:spcPts val="1600"/>
              </a:spcAft>
              <a:buNone/>
            </a:pPr>
            <a:r>
              <a:t/>
            </a:r>
            <a:endParaRPr>
              <a:solidFill>
                <a:srgbClr val="FFFFFF"/>
              </a:solidFill>
            </a:endParaRPr>
          </a:p>
        </p:txBody>
      </p:sp>
      <p:sp>
        <p:nvSpPr>
          <p:cNvPr id="90" name="Google Shape;90;p17"/>
          <p:cNvSpPr txBox="1"/>
          <p:nvPr/>
        </p:nvSpPr>
        <p:spPr>
          <a:xfrm>
            <a:off x="4596450" y="1162600"/>
            <a:ext cx="4060500" cy="3573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Char char="●"/>
            </a:pPr>
            <a:r>
              <a:rPr b="1" lang="en" sz="1200">
                <a:solidFill>
                  <a:srgbClr val="FFFFFF"/>
                </a:solidFill>
              </a:rPr>
              <a:t>As an Admin, I can add, view, edit, and delete events, so that I can oversee what events are being posted</a:t>
            </a:r>
            <a:endParaRPr b="1" sz="1200">
              <a:solidFill>
                <a:srgbClr val="FFFFFF"/>
              </a:solidFill>
            </a:endParaRPr>
          </a:p>
          <a:p>
            <a:pPr indent="-304800" lvl="1" marL="914400" rtl="0" algn="l">
              <a:lnSpc>
                <a:spcPct val="115000"/>
              </a:lnSpc>
              <a:spcBef>
                <a:spcPts val="0"/>
              </a:spcBef>
              <a:spcAft>
                <a:spcPts val="0"/>
              </a:spcAft>
              <a:buClr>
                <a:srgbClr val="FFFFFF"/>
              </a:buClr>
              <a:buSzPts val="1200"/>
              <a:buChar char="○"/>
            </a:pPr>
            <a:r>
              <a:rPr lang="en" sz="1200">
                <a:solidFill>
                  <a:srgbClr val="FFFFFF"/>
                </a:solidFill>
              </a:rPr>
              <a:t>I can create new events</a:t>
            </a:r>
            <a:endParaRPr sz="1200">
              <a:solidFill>
                <a:srgbClr val="FFFFFF"/>
              </a:solidFill>
            </a:endParaRPr>
          </a:p>
          <a:p>
            <a:pPr indent="-304800" lvl="1" marL="914400" rtl="0" algn="l">
              <a:lnSpc>
                <a:spcPct val="115000"/>
              </a:lnSpc>
              <a:spcBef>
                <a:spcPts val="0"/>
              </a:spcBef>
              <a:spcAft>
                <a:spcPts val="0"/>
              </a:spcAft>
              <a:buClr>
                <a:srgbClr val="FFFFFF"/>
              </a:buClr>
              <a:buSzPts val="1200"/>
              <a:buChar char="○"/>
            </a:pPr>
            <a:r>
              <a:rPr lang="en" sz="1200">
                <a:solidFill>
                  <a:srgbClr val="FFFFFF"/>
                </a:solidFill>
              </a:rPr>
              <a:t>I can view recently created events</a:t>
            </a:r>
            <a:endParaRPr sz="1200">
              <a:solidFill>
                <a:srgbClr val="FFFFFF"/>
              </a:solidFill>
            </a:endParaRPr>
          </a:p>
          <a:p>
            <a:pPr indent="-304800" lvl="1" marL="914400" rtl="0" algn="l">
              <a:lnSpc>
                <a:spcPct val="115000"/>
              </a:lnSpc>
              <a:spcBef>
                <a:spcPts val="0"/>
              </a:spcBef>
              <a:spcAft>
                <a:spcPts val="0"/>
              </a:spcAft>
              <a:buClr>
                <a:srgbClr val="FFFFFF"/>
              </a:buClr>
              <a:buSzPts val="1200"/>
              <a:buChar char="○"/>
            </a:pPr>
            <a:r>
              <a:rPr lang="en" sz="1200">
                <a:solidFill>
                  <a:srgbClr val="FFFFFF"/>
                </a:solidFill>
              </a:rPr>
              <a:t>I can change posted events to pending if the event’s authenticity comes into question</a:t>
            </a:r>
            <a:endParaRPr sz="1200">
              <a:solidFill>
                <a:srgbClr val="FFFFFF"/>
              </a:solidFill>
            </a:endParaRPr>
          </a:p>
          <a:p>
            <a:pPr indent="-304800" lvl="1" marL="914400" rtl="0" algn="l">
              <a:lnSpc>
                <a:spcPct val="115000"/>
              </a:lnSpc>
              <a:spcBef>
                <a:spcPts val="0"/>
              </a:spcBef>
              <a:spcAft>
                <a:spcPts val="0"/>
              </a:spcAft>
              <a:buClr>
                <a:srgbClr val="FFFFFF"/>
              </a:buClr>
              <a:buSzPts val="1200"/>
              <a:buChar char="○"/>
            </a:pPr>
            <a:r>
              <a:rPr lang="en" sz="1200">
                <a:solidFill>
                  <a:srgbClr val="FFFFFF"/>
                </a:solidFill>
              </a:rPr>
              <a:t>I can edit existing events</a:t>
            </a:r>
            <a:endParaRPr sz="1200">
              <a:solidFill>
                <a:srgbClr val="FFFFFF"/>
              </a:solidFill>
            </a:endParaRPr>
          </a:p>
          <a:p>
            <a:pPr indent="-304800" lvl="1" marL="914400" rtl="0" algn="l">
              <a:lnSpc>
                <a:spcPct val="115000"/>
              </a:lnSpc>
              <a:spcBef>
                <a:spcPts val="0"/>
              </a:spcBef>
              <a:spcAft>
                <a:spcPts val="0"/>
              </a:spcAft>
              <a:buClr>
                <a:srgbClr val="FFFFFF"/>
              </a:buClr>
              <a:buSzPts val="1200"/>
              <a:buChar char="○"/>
            </a:pPr>
            <a:r>
              <a:rPr lang="en" sz="1200">
                <a:solidFill>
                  <a:srgbClr val="FFFFFF"/>
                </a:solidFill>
              </a:rPr>
              <a:t>I can delete events</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b="1" lang="en" sz="1200">
                <a:solidFill>
                  <a:srgbClr val="FFFFFF"/>
                </a:solidFill>
              </a:rPr>
              <a:t>As an Admin, I can authenticate and unauthenticate organizer accounts, to control who can post events without individual authentication</a:t>
            </a:r>
            <a:endParaRPr b="1" sz="1200">
              <a:solidFill>
                <a:srgbClr val="FFFFFF"/>
              </a:solidFill>
            </a:endParaRPr>
          </a:p>
          <a:p>
            <a:pPr indent="-304800" lvl="1" marL="914400" rtl="0" algn="l">
              <a:lnSpc>
                <a:spcPct val="115000"/>
              </a:lnSpc>
              <a:spcBef>
                <a:spcPts val="0"/>
              </a:spcBef>
              <a:spcAft>
                <a:spcPts val="0"/>
              </a:spcAft>
              <a:buClr>
                <a:srgbClr val="FFFFFF"/>
              </a:buClr>
              <a:buSzPts val="1200"/>
              <a:buChar char="○"/>
            </a:pPr>
            <a:r>
              <a:rPr lang="en" sz="1200">
                <a:solidFill>
                  <a:srgbClr val="FFFFFF"/>
                </a:solidFill>
              </a:rPr>
              <a:t>I can authenticate an organizer account</a:t>
            </a:r>
            <a:endParaRPr sz="1200">
              <a:solidFill>
                <a:srgbClr val="FFFFFF"/>
              </a:solidFill>
            </a:endParaRPr>
          </a:p>
          <a:p>
            <a:pPr indent="-304800" lvl="1" marL="914400" rtl="0" algn="l">
              <a:lnSpc>
                <a:spcPct val="115000"/>
              </a:lnSpc>
              <a:spcBef>
                <a:spcPts val="0"/>
              </a:spcBef>
              <a:spcAft>
                <a:spcPts val="0"/>
              </a:spcAft>
              <a:buClr>
                <a:srgbClr val="FFFFFF"/>
              </a:buClr>
              <a:buSzPts val="1200"/>
              <a:buChar char="○"/>
            </a:pPr>
            <a:r>
              <a:rPr lang="en" sz="1200">
                <a:solidFill>
                  <a:srgbClr val="FFFFFF"/>
                </a:solidFill>
              </a:rPr>
              <a:t>An authenticated organizer can post events without individual authentication</a:t>
            </a:r>
            <a:endParaRPr sz="1200">
              <a:solidFill>
                <a:srgbClr val="FFFFFF"/>
              </a:solidFill>
            </a:endParaRPr>
          </a:p>
          <a:p>
            <a:pPr indent="-304800" lvl="1" marL="914400" rtl="0" algn="l">
              <a:lnSpc>
                <a:spcPct val="115000"/>
              </a:lnSpc>
              <a:spcBef>
                <a:spcPts val="0"/>
              </a:spcBef>
              <a:spcAft>
                <a:spcPts val="0"/>
              </a:spcAft>
              <a:buClr>
                <a:srgbClr val="FFFFFF"/>
              </a:buClr>
              <a:buSzPts val="1200"/>
              <a:buChar char="○"/>
            </a:pPr>
            <a:r>
              <a:rPr lang="en" sz="1200">
                <a:solidFill>
                  <a:srgbClr val="FFFFFF"/>
                </a:solidFill>
              </a:rPr>
              <a:t>I can unauthenticate an organizer account</a:t>
            </a:r>
            <a:endParaRPr sz="1200">
              <a:solidFill>
                <a:srgbClr val="FFFFFF"/>
              </a:solidFill>
            </a:endParaRPr>
          </a:p>
          <a:p>
            <a:pPr indent="0" lvl="0" marL="0" rtl="0" algn="l">
              <a:lnSpc>
                <a:spcPct val="115000"/>
              </a:lnSpc>
              <a:spcBef>
                <a:spcPts val="0"/>
              </a:spcBef>
              <a:spcAft>
                <a:spcPts val="1600"/>
              </a:spcAft>
              <a:buClr>
                <a:schemeClr val="dk1"/>
              </a:buClr>
              <a:buSzPts val="1100"/>
              <a:buFont typeface="Arial"/>
              <a:buNone/>
            </a:pPr>
            <a:r>
              <a:t/>
            </a:r>
            <a:endParaRPr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Cases - Viewing Events</a:t>
            </a:r>
            <a:endParaRPr/>
          </a:p>
          <a:p>
            <a:pPr indent="0" lvl="0" marL="0" rtl="0" algn="l">
              <a:spcBef>
                <a:spcPts val="0"/>
              </a:spcBef>
              <a:spcAft>
                <a:spcPts val="0"/>
              </a:spcAft>
              <a:buNone/>
            </a:pPr>
            <a:r>
              <a:t/>
            </a:r>
            <a:endParaRPr/>
          </a:p>
        </p:txBody>
      </p:sp>
      <p:pic>
        <p:nvPicPr>
          <p:cNvPr id="96" name="Google Shape;96;p18"/>
          <p:cNvPicPr preferRelativeResize="0"/>
          <p:nvPr/>
        </p:nvPicPr>
        <p:blipFill>
          <a:blip r:embed="rId3">
            <a:alphaModFix/>
          </a:blip>
          <a:stretch>
            <a:fillRect/>
          </a:stretch>
        </p:blipFill>
        <p:spPr>
          <a:xfrm>
            <a:off x="969276" y="1017725"/>
            <a:ext cx="7205451" cy="4084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Cases - Posting Events</a:t>
            </a:r>
            <a:endParaRPr/>
          </a:p>
        </p:txBody>
      </p:sp>
      <p:pic>
        <p:nvPicPr>
          <p:cNvPr id="102" name="Google Shape;102;p19"/>
          <p:cNvPicPr preferRelativeResize="0"/>
          <p:nvPr/>
        </p:nvPicPr>
        <p:blipFill>
          <a:blip r:embed="rId3">
            <a:alphaModFix/>
          </a:blip>
          <a:stretch>
            <a:fillRect/>
          </a:stretch>
        </p:blipFill>
        <p:spPr>
          <a:xfrm>
            <a:off x="1983600" y="1124300"/>
            <a:ext cx="5176805"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Cases - Managing Account</a:t>
            </a:r>
            <a:endParaRPr/>
          </a:p>
        </p:txBody>
      </p:sp>
      <p:pic>
        <p:nvPicPr>
          <p:cNvPr id="108" name="Google Shape;108;p20"/>
          <p:cNvPicPr preferRelativeResize="0"/>
          <p:nvPr/>
        </p:nvPicPr>
        <p:blipFill>
          <a:blip r:embed="rId3">
            <a:alphaModFix/>
          </a:blip>
          <a:stretch>
            <a:fillRect/>
          </a:stretch>
        </p:blipFill>
        <p:spPr>
          <a:xfrm>
            <a:off x="1792950" y="966950"/>
            <a:ext cx="5558101" cy="400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mt="88000"/>
          </a:blip>
          <a:stretch>
            <a:fillRect/>
          </a:stretch>
        </p:blipFill>
        <p:spPr>
          <a:xfrm>
            <a:off x="0" y="0"/>
            <a:ext cx="9144000" cy="5143500"/>
          </a:xfrm>
          <a:prstGeom prst="rect">
            <a:avLst/>
          </a:prstGeom>
          <a:noFill/>
          <a:ln>
            <a:noFill/>
          </a:ln>
        </p:spPr>
      </p:pic>
      <p:sp>
        <p:nvSpPr>
          <p:cNvPr id="114" name="Google Shape;114;p21"/>
          <p:cNvSpPr/>
          <p:nvPr/>
        </p:nvSpPr>
        <p:spPr>
          <a:xfrm>
            <a:off x="0" y="0"/>
            <a:ext cx="9144000" cy="5143500"/>
          </a:xfrm>
          <a:prstGeom prst="rect">
            <a:avLst/>
          </a:prstGeom>
          <a:solidFill>
            <a:srgbClr val="151515">
              <a:alpha val="25770"/>
            </a:srgbClr>
          </a:solidFill>
          <a:ln cap="flat" cmpd="sng" w="9525">
            <a:solidFill>
              <a:srgbClr val="9E9E9E"/>
            </a:solidFill>
            <a:prstDash val="solid"/>
            <a:round/>
            <a:headEnd len="sm" w="sm" type="none"/>
            <a:tailEnd len="sm" w="sm" type="none"/>
          </a:ln>
          <a:effectLst>
            <a:outerShdw blurRad="185738"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Security and Safety Requirements</a:t>
            </a:r>
            <a:endParaRPr>
              <a:solidFill>
                <a:srgbClr val="FFFFFF"/>
              </a:solidFill>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Char char="●"/>
            </a:pPr>
            <a:r>
              <a:rPr lang="en" sz="2400">
                <a:solidFill>
                  <a:srgbClr val="FFFFFF"/>
                </a:solidFill>
              </a:rPr>
              <a:t>Consumers shall not be able to view the calendars, schedules, and event logs of other users.</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Organizers shall not be able to modify the details of events posted by other organizers.</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Nobody will not be able to impersonate or act as another organizer or consumer</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Organizers and users shall not post harmful or hurtful content or events</a:t>
            </a:r>
            <a:endParaRPr sz="24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